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5" autoAdjust="0"/>
    <p:restoredTop sz="94660"/>
  </p:normalViewPr>
  <p:slideViewPr>
    <p:cSldViewPr snapToGrid="0">
      <p:cViewPr varScale="1">
        <p:scale>
          <a:sx n="114" d="100"/>
          <a:sy n="114"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4/17/2020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290.png"/><Relationship Id="rId5" Type="http://schemas.openxmlformats.org/officeDocument/2006/relationships/image" Target="../media/image31.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25AF7B3B-2DCC-48E8-964A-AC8DF31AA667}"/>
                  </a:ext>
                </a:extLst>
              </p:cNvPr>
              <p:cNvSpPr txBox="1"/>
              <p:nvPr/>
            </p:nvSpPr>
            <p:spPr>
              <a:xfrm>
                <a:off x="500464" y="1582810"/>
                <a:ext cx="7964028" cy="158351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a:latin typeface="Cambria Math" panose="02040503050406030204" pitchFamily="18" charset="0"/>
                        </a:rPr>
                        <m:t>+</m:t>
                      </m:r>
                      <m:f>
                        <m:fPr>
                          <m:ctrlPr>
                            <a:rPr lang="fr-CA" i="1" smtClean="0">
                              <a:latin typeface="Cambria Math" panose="02040503050406030204" pitchFamily="18" charset="0"/>
                            </a:rPr>
                          </m:ctrlPr>
                        </m:fPr>
                        <m:num>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b="0" i="1" smtClean="0">
                              <a:latin typeface="Cambria Math" panose="02040503050406030204" pitchFamily="18" charset="0"/>
                            </a:rPr>
                            <m:t>+</m:t>
                          </m:r>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m:oMathPara>
                </a14:m>
                <a:endParaRPr lang="fr-CA" dirty="0"/>
              </a:p>
            </p:txBody>
          </p:sp>
        </mc:Choice>
        <mc:Fallback xmlns="">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500464" y="1582810"/>
                <a:ext cx="7964028" cy="1583510"/>
              </a:xfrm>
              <a:prstGeom prst="rect">
                <a:avLst/>
              </a:prstGeom>
              <a:blipFill>
                <a:blip r:embed="rId3"/>
                <a:stretch>
                  <a:fillRect/>
                </a:stretch>
              </a:blipFill>
            </p:spPr>
            <p:txBody>
              <a:bodyPr/>
              <a:lstStyle/>
              <a:p>
                <a:r>
                  <a:rPr lang="fr-CA">
                    <a:noFill/>
                  </a:rPr>
                  <a:t> </a:t>
                </a:r>
              </a:p>
            </p:txBody>
          </p:sp>
        </mc:Fallback>
      </mc:AlternateContent>
      <p:sp>
        <p:nvSpPr>
          <p:cNvPr id="21" name="ZoneTexte 20">
            <a:extLst>
              <a:ext uri="{FF2B5EF4-FFF2-40B4-BE49-F238E27FC236}">
                <a16:creationId xmlns:a16="http://schemas.microsoft.com/office/drawing/2014/main" id="{A6E7F53C-F4AE-4D5B-8591-29F75E15F9A8}"/>
              </a:ext>
            </a:extLst>
          </p:cNvPr>
          <p:cNvSpPr txBox="1"/>
          <p:nvPr/>
        </p:nvSpPr>
        <p:spPr>
          <a:xfrm>
            <a:off x="455642" y="1324641"/>
            <a:ext cx="4897407" cy="369332"/>
          </a:xfrm>
          <a:prstGeom prst="rect">
            <a:avLst/>
          </a:prstGeom>
          <a:noFill/>
        </p:spPr>
        <p:txBody>
          <a:bodyPr wrap="square" rtlCol="0">
            <a:spAutoFit/>
          </a:bodyPr>
          <a:lstStyle/>
          <a:p>
            <a:r>
              <a:rPr lang="fr-CA" dirty="0"/>
              <a:t>Équation du Laplacien discrétisée à 9 points :</a:t>
            </a:r>
          </a:p>
        </p:txBody>
      </p:sp>
      <p:sp>
        <p:nvSpPr>
          <p:cNvPr id="19" name="ZoneTexte 18">
            <a:extLst>
              <a:ext uri="{FF2B5EF4-FFF2-40B4-BE49-F238E27FC236}">
                <a16:creationId xmlns:a16="http://schemas.microsoft.com/office/drawing/2014/main" id="{6102E363-FB7F-4B58-A257-959D73E5A877}"/>
              </a:ext>
            </a:extLst>
          </p:cNvPr>
          <p:cNvSpPr txBox="1"/>
          <p:nvPr/>
        </p:nvSpPr>
        <p:spPr>
          <a:xfrm>
            <a:off x="7030579" y="218989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817376"/>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817376"/>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90047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3444117"/>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3444117"/>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527216"/>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455643" y="4389474"/>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4389474"/>
                <a:ext cx="8885830" cy="897938"/>
              </a:xfrm>
              <a:prstGeom prst="rect">
                <a:avLst/>
              </a:prstGeom>
              <a:blipFill>
                <a:blip r:embed="rId4"/>
                <a:stretch>
                  <a:fillRect/>
                </a:stretch>
              </a:blipFill>
            </p:spPr>
            <p:txBody>
              <a:bodyPr/>
              <a:lstStyle/>
              <a:p>
                <a:r>
                  <a:rPr lang="fr-CA">
                    <a:noFill/>
                  </a:rPr>
                  <a:t> </a:t>
                </a:r>
              </a:p>
            </p:txBody>
          </p:sp>
        </mc:Fallback>
      </mc:AlternateContent>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2" name="ZoneTexte 11">
            <a:extLst>
              <a:ext uri="{FF2B5EF4-FFF2-40B4-BE49-F238E27FC236}">
                <a16:creationId xmlns:a16="http://schemas.microsoft.com/office/drawing/2014/main" id="{BEC7DABA-06BC-43B9-83B7-F70848751634}"/>
              </a:ext>
            </a:extLst>
          </p:cNvPr>
          <p:cNvSpPr txBox="1"/>
          <p:nvPr/>
        </p:nvSpPr>
        <p:spPr>
          <a:xfrm>
            <a:off x="9154417" y="4653777"/>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324485" y="1819661"/>
            <a:ext cx="9501893" cy="369332"/>
          </a:xfrm>
          <a:prstGeom prst="rect">
            <a:avLst/>
          </a:prstGeom>
          <a:noFill/>
        </p:spPr>
        <p:txBody>
          <a:bodyPr wrap="square" rtlCol="0">
            <a:spAutoFit/>
          </a:bodyPr>
          <a:lstStyle/>
          <a:p>
            <a:r>
              <a:rPr lang="fr-CA" dirty="0"/>
              <a:t>Pour le milieu homogène on a eq.19 où </a:t>
            </a:r>
            <a:r>
              <a:rPr lang="fr-CA" i="1" dirty="0">
                <a:latin typeface="Cambria Math" panose="02040503050406030204" pitchFamily="18" charset="0"/>
                <a:ea typeface="Cambria Math" panose="02040503050406030204" pitchFamily="18" charset="0"/>
              </a:rPr>
              <a:t>m</a:t>
            </a:r>
            <a:r>
              <a:rPr lang="fr-CA" dirty="0"/>
              <a:t> est le milieu selon l’eau (m=1) ou le bois (m=2).</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298527" y="3820554"/>
                <a:ext cx="9983931"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298527" y="3820554"/>
                <a:ext cx="9983931"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10181649" y="3852582"/>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260073" y="2122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260073" y="2122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1" y="5025240"/>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794715" y="5483401"/>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794715" y="5483401"/>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608399" y="5429435"/>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4ADADCF9-66F8-41B7-9E79-0C1A69455986}"/>
                  </a:ext>
                </a:extLst>
              </p:cNvPr>
              <p:cNvSpPr txBox="1"/>
              <p:nvPr/>
            </p:nvSpPr>
            <p:spPr>
              <a:xfrm>
                <a:off x="811380" y="4448310"/>
                <a:ext cx="6587710" cy="396775"/>
              </a:xfrm>
              <a:prstGeom prst="rect">
                <a:avLst/>
              </a:prstGeom>
              <a:noFill/>
            </p:spPr>
            <p:txBody>
              <a:bodyPr wrap="square" rtlCol="0">
                <a:spAutoFit/>
              </a:bodyPr>
              <a:lstStyle/>
              <a:p>
                <a:r>
                  <a:rPr lang="fr-CA" dirty="0"/>
                  <a:t>où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𝛾</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𝜌</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𝛼</m:t>
                        </m:r>
                      </m:e>
                      <m:sub>
                        <m:r>
                          <a:rPr lang="fr-CA" i="1">
                            <a:latin typeface="Cambria Math" panose="02040503050406030204" pitchFamily="18" charset="0"/>
                          </a:rPr>
                          <m:t>𝑚</m:t>
                        </m:r>
                      </m:sub>
                    </m:sSub>
                    <m:sSub>
                      <m:sSubPr>
                        <m:ctrlPr>
                          <a:rPr lang="fr-CA" i="1">
                            <a:latin typeface="Cambria Math" panose="02040503050406030204" pitchFamily="18" charset="0"/>
                          </a:rPr>
                        </m:ctrlPr>
                      </m:sSubPr>
                      <m:e>
                        <m:r>
                          <a:rPr lang="fr-CA" i="1">
                            <a:latin typeface="Cambria Math" panose="02040503050406030204" pitchFamily="18" charset="0"/>
                          </a:rPr>
                          <m:t>𝐵</m:t>
                        </m:r>
                      </m:e>
                      <m:sub>
                        <m:r>
                          <a:rPr lang="fr-CA" i="1">
                            <a:latin typeface="Cambria Math" panose="02040503050406030204" pitchFamily="18" charset="0"/>
                          </a:rPr>
                          <m:t>𝑚</m:t>
                        </m:r>
                      </m:sub>
                    </m:sSub>
                    <m:r>
                      <a:rPr lang="fr-CA" i="1">
                        <a:latin typeface="Cambria Math" panose="02040503050406030204" pitchFamily="18" charset="0"/>
                      </a:rPr>
                      <m:t>+</m:t>
                    </m:r>
                    <m:r>
                      <a:rPr lang="fr-CA" i="1">
                        <a:latin typeface="Cambria Math" panose="02040503050406030204" pitchFamily="18" charset="0"/>
                      </a:rPr>
                      <m:t>𝑖</m:t>
                    </m:r>
                    <m:r>
                      <a:rPr lang="fr-CA" i="1">
                        <a:latin typeface="Cambria Math" panose="02040503050406030204" pitchFamily="18" charset="0"/>
                      </a:rPr>
                      <m:t>𝜔</m:t>
                    </m:r>
                    <m:r>
                      <a:rPr lang="fr-CA" i="1">
                        <a:latin typeface="Cambria Math" panose="02040503050406030204" pitchFamily="18" charset="0"/>
                      </a:rPr>
                      <m:t>)</m:t>
                    </m:r>
                  </m:oMath>
                </a14:m>
                <a:r>
                  <a:rPr lang="fr-CA" dirty="0"/>
                  <a:t>,  </a:t>
                </a:r>
                <a14:m>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rPr>
                          <m:t>𝑛</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𝑥</m:t>
                        </m:r>
                      </m:sub>
                    </m:sSub>
                    <m:acc>
                      <m:accPr>
                        <m:chr m:val="̂"/>
                        <m:ctrlPr>
                          <a:rPr lang="fr-CA" i="1">
                            <a:latin typeface="Cambria Math" panose="02040503050406030204" pitchFamily="18" charset="0"/>
                          </a:rPr>
                        </m:ctrlPr>
                      </m:accPr>
                      <m:e>
                        <m:r>
                          <a:rPr lang="fr-CA" i="1">
                            <a:latin typeface="Cambria Math" panose="02040503050406030204" pitchFamily="18" charset="0"/>
                          </a:rPr>
                          <m:t>𝑥</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𝑦</m:t>
                        </m:r>
                      </m:sub>
                    </m:sSub>
                    <m:acc>
                      <m:accPr>
                        <m:chr m:val="̂"/>
                        <m:ctrlPr>
                          <a:rPr lang="fr-CA" i="1">
                            <a:latin typeface="Cambria Math" panose="02040503050406030204" pitchFamily="18" charset="0"/>
                          </a:rPr>
                        </m:ctrlPr>
                      </m:accPr>
                      <m:e>
                        <m:r>
                          <a:rPr lang="fr-CA" i="1">
                            <a:latin typeface="Cambria Math" panose="02040503050406030204" pitchFamily="18" charset="0"/>
                          </a:rPr>
                          <m:t>𝑦</m:t>
                        </m:r>
                      </m:e>
                    </m:acc>
                  </m:oMath>
                </a14:m>
                <a:r>
                  <a:rPr lang="fr-CA" dirty="0"/>
                  <a:t>  et  </a:t>
                </a:r>
                <a14:m>
                  <m:oMath xmlns:m="http://schemas.openxmlformats.org/officeDocument/2006/math">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𝑥</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𝑦</m:t>
                        </m:r>
                      </m:sub>
                      <m:sup>
                        <m:r>
                          <a:rPr lang="fr-CA" i="1">
                            <a:latin typeface="Cambria Math" panose="02040503050406030204" pitchFamily="18" charset="0"/>
                          </a:rPr>
                          <m:t>2</m:t>
                        </m:r>
                      </m:sup>
                    </m:sSubSup>
                    <m:r>
                      <a:rPr lang="fr-CA" i="1">
                        <a:latin typeface="Cambria Math" panose="02040503050406030204" pitchFamily="18" charset="0"/>
                      </a:rPr>
                      <m:t>=1</m:t>
                    </m:r>
                  </m:oMath>
                </a14:m>
                <a:endParaRPr lang="fr-CA" dirty="0"/>
              </a:p>
            </p:txBody>
          </p:sp>
        </mc:Choice>
        <mc:Fallback xmlns="">
          <p:sp>
            <p:nvSpPr>
              <p:cNvPr id="23" name="ZoneTexte 22">
                <a:extLst>
                  <a:ext uri="{FF2B5EF4-FFF2-40B4-BE49-F238E27FC236}">
                    <a16:creationId xmlns:a16="http://schemas.microsoft.com/office/drawing/2014/main" id="{4ADADCF9-66F8-41B7-9E79-0C1A69455986}"/>
                  </a:ext>
                </a:extLst>
              </p:cNvPr>
              <p:cNvSpPr txBox="1">
                <a:spLocks noRot="1" noChangeAspect="1" noMove="1" noResize="1" noEditPoints="1" noAdjustHandles="1" noChangeArrowheads="1" noChangeShapeType="1" noTextEdit="1"/>
              </p:cNvSpPr>
              <p:nvPr/>
            </p:nvSpPr>
            <p:spPr>
              <a:xfrm>
                <a:off x="811380" y="4448310"/>
                <a:ext cx="6587710" cy="396775"/>
              </a:xfrm>
              <a:prstGeom prst="rect">
                <a:avLst/>
              </a:prstGeom>
              <a:blipFill>
                <a:blip r:embed="rId6"/>
                <a:stretch>
                  <a:fillRect l="-740" t="-9231" b="-16923"/>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192871" y="23907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665367" y="2172168"/>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665367" y="2172168"/>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8457244" y="276319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8830971" cy="537519"/>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ea typeface="Cambria Math" panose="02040503050406030204" pitchFamily="18" charset="0"/>
                          </a:rPr>
                          <m:t>𝜉</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et </a:t>
                </a: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𝛾</m:t>
                        </m:r>
                      </m:e>
                      <m:sub>
                        <m:r>
                          <a:rPr lang="fr-CA" b="0" i="1" smtClean="0">
                            <a:latin typeface="Cambria Math" panose="02040503050406030204" pitchFamily="18" charset="0"/>
                          </a:rPr>
                          <m:t>𝜉</m:t>
                        </m:r>
                      </m:sub>
                    </m:sSub>
                    <m:r>
                      <a:rPr lang="fr-CA" b="0" i="1" smtClean="0">
                        <a:latin typeface="Cambria Math" panose="02040503050406030204" pitchFamily="18" charset="0"/>
                      </a:rPr>
                      <m:t>=1+</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num>
                      <m:den>
                        <m:r>
                          <a:rPr lang="fr-CA" b="0" i="1" smtClean="0">
                            <a:latin typeface="Cambria Math" panose="02040503050406030204" pitchFamily="18" charset="0"/>
                          </a:rPr>
                          <m:t>𝑘</m:t>
                        </m:r>
                      </m:den>
                    </m:f>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d>
                          <m:dPr>
                            <m:begChr m:val="|"/>
                            <m:endChr m:val="|"/>
                            <m:ctrlPr>
                              <a:rPr lang="fr-CA" b="0" i="1" smtClean="0">
                                <a:latin typeface="Cambria Math" panose="02040503050406030204" pitchFamily="18" charset="0"/>
                              </a:rPr>
                            </m:ctrlPr>
                          </m:dPr>
                          <m:e>
                            <m:sSub>
                              <m:sSubPr>
                                <m:ctrlPr>
                                  <a:rPr lang="fr-CA" b="0" i="1" smtClean="0">
                                    <a:latin typeface="Cambria Math" panose="02040503050406030204" pitchFamily="18" charset="0"/>
                                  </a:rPr>
                                </m:ctrlPr>
                              </m:sSubPr>
                              <m:e>
                                <m:r>
                                  <a:rPr lang="fr-CA" b="0" i="1" smtClean="0">
                                    <a:latin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rPr>
                              <m:t>𝜉</m:t>
                            </m:r>
                          </m:e>
                        </m:d>
                      </m:den>
                    </m:f>
                  </m:oMath>
                </a14:m>
                <a:r>
                  <a:rPr lang="fr-CA" dirty="0"/>
                  <a:t> pour </a:t>
                </a:r>
                <a14:m>
                  <m:oMath xmlns:m="http://schemas.openxmlformats.org/officeDocument/2006/math">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8830971" cy="537519"/>
              </a:xfrm>
              <a:prstGeom prst="rect">
                <a:avLst/>
              </a:prstGeom>
              <a:blipFill>
                <a:blip r:embed="rId3"/>
                <a:stretch>
                  <a:fillRect l="-622" b="-5618"/>
                </a:stretch>
              </a:blipFill>
            </p:spPr>
            <p:txBody>
              <a:bodyPr/>
              <a:lstStyle/>
              <a:p>
                <a:r>
                  <a:rPr lang="fr-CA">
                    <a:noFill/>
                  </a:rPr>
                  <a:t> </a:t>
                </a:r>
              </a:p>
            </p:txBody>
          </p:sp>
        </mc:Fallback>
      </mc:AlternateContent>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les formulations des équations 21 à 23 où </a:t>
                </a:r>
                <a14:m>
                  <m:oMath xmlns:m="http://schemas.openxmlformats.org/officeDocument/2006/math">
                    <m:r>
                      <a:rPr lang="fr-CA" b="0" i="1" smtClean="0">
                        <a:latin typeface="Cambria Math" panose="02040503050406030204" pitchFamily="18" charset="0"/>
                      </a:rPr>
                      <m:t>𝑄</m:t>
                    </m:r>
                  </m:oMath>
                </a14:m>
                <a:r>
                  <a:rPr lang="fr-CA" dirty="0"/>
                  <a:t> est un masque :</a:t>
                </a:r>
              </a:p>
            </p:txBody>
          </p:sp>
        </mc:Choice>
        <mc:Fallback xmlns="">
          <p:sp>
            <p:nvSpPr>
              <p:cNvPr id="10" name="ZoneTexte 3">
                <a:extLst>
                  <a:ext uri="{FF2B5EF4-FFF2-40B4-BE49-F238E27FC236}">
                    <a16:creationId xmlns:a16="http://schemas.microsoft.com/office/drawing/2014/main" id="{F77257F8-A650-4629-9A87-1A11323C140D}"/>
                  </a:ext>
                </a:extLst>
              </p:cNvPr>
              <p:cNvSpPr txBox="1">
                <a:spLocks noRot="1" noChangeAspect="1" noMove="1" noResize="1" noEditPoints="1" noAdjustHandles="1" noChangeArrowheads="1" noChangeShapeType="1" noTextEdit="1"/>
              </p:cNvSpPr>
              <p:nvPr/>
            </p:nvSpPr>
            <p:spPr>
              <a:xfrm>
                <a:off x="455642" y="4506210"/>
                <a:ext cx="9404183" cy="923330"/>
              </a:xfrm>
              <a:prstGeom prst="rect">
                <a:avLst/>
              </a:prstGeom>
              <a:blipFill>
                <a:blip r:embed="rId6"/>
                <a:stretch>
                  <a:fillRect l="-584" t="-3947" r="-713" b="-8553"/>
                </a:stretch>
              </a:blipFill>
            </p:spPr>
            <p:txBody>
              <a:bodyPr/>
              <a:lstStyle/>
              <a:p>
                <a:r>
                  <a:rPr lang="fr-CA">
                    <a:noFill/>
                  </a:rPr>
                  <a:t> </a:t>
                </a:r>
              </a:p>
            </p:txBody>
          </p:sp>
        </mc:Fallback>
      </mc:AlternateContent>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mc:AlternateContent xmlns:mc="http://schemas.openxmlformats.org/markup-compatibility/2006" xmlns:a14="http://schemas.microsoft.com/office/drawing/2010/main">
        <mc:Choice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
                              </m:oMathParaPr>
                              <m:oMath xmlns:m="http://schemas.openxmlformats.org/officeDocument/2006/math">
                                <m:r>
                                  <a:rPr lang="fr-CA" sz="1600" b="1" i="1" smtClean="0">
                                    <a:latin typeface="Cambria Math" panose="02040503050406030204" pitchFamily="18" charset="0"/>
                                  </a:rPr>
                                  <m:t> </m:t>
                                </m:r>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 xmlns:m="http://schemas.openxmlformats.org/officeDocument/2006/math">
                              <m:r>
                                <a:rPr lang="fr-CA" sz="1600" b="1" i="1" smtClean="0">
                                  <a:latin typeface="Cambria Math" panose="02040503050406030204" pitchFamily="18" charset="0"/>
                                </a:rPr>
                                <m:t>𝒉</m:t>
                              </m:r>
                            </m:oMath>
                          </a14:m>
                          <a:r>
                            <a:rPr lang="fr-CA" sz="1600" dirty="0"/>
                            <a:t> (m)</a:t>
                          </a:r>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xmlns="">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818" t="-952" r="-1309091" b="-385714"/>
                          </a:stretch>
                        </a:blipFill>
                      </a:tcPr>
                    </a:tc>
                    <a:tc>
                      <a:txBody>
                        <a:bodyPr/>
                        <a:lstStyle/>
                        <a:p>
                          <a:endParaRPr lang="fr-FR"/>
                        </a:p>
                      </a:txBody>
                      <a:tcPr anchor="ctr">
                        <a:blipFill>
                          <a:blip r:embed="rId3"/>
                          <a:stretch>
                            <a:fillRect l="-44094" t="-952" r="-466929" b="-385714"/>
                          </a:stretch>
                        </a:blipFill>
                      </a:tcPr>
                    </a:tc>
                    <a:tc>
                      <a:txBody>
                        <a:bodyPr/>
                        <a:lstStyle/>
                        <a:p>
                          <a:endParaRPr lang="fr-FR"/>
                        </a:p>
                      </a:txBody>
                      <a:tcPr anchor="ctr">
                        <a:blipFill>
                          <a:blip r:embed="rId3"/>
                          <a:stretch>
                            <a:fillRect l="-139695" t="-952" r="-352672" b="-385714"/>
                          </a:stretch>
                        </a:blipFill>
                      </a:tcPr>
                    </a:tc>
                    <a:tc>
                      <a:txBody>
                        <a:bodyPr/>
                        <a:lstStyle/>
                        <a:p>
                          <a:endParaRPr lang="fr-FR"/>
                        </a:p>
                      </a:txBody>
                      <a:tcPr anchor="ctr">
                        <a:blipFill>
                          <a:blip r:embed="rId3"/>
                          <a:stretch>
                            <a:fillRect l="-68559" t="-952" r="-873"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a:blip r:embed="rId2"/>
          <a:srcRect/>
          <a:stretch/>
        </p:blipFill>
        <p:spPr>
          <a:xfrm>
            <a:off x="685800" y="2142074"/>
            <a:ext cx="3566798" cy="3443238"/>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925656" y="2749584"/>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Colaboratory</a:t>
            </a:r>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JupyterLab et de Colaboratory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225550" y="4235311"/>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 0.75·Largeur est utilisé alors qu’un bateau dont le rayon de la pointe de 1.1·Largeur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2978" y="6347825"/>
            <a:ext cx="9082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 0.75·Largeur et de 1.0·Largeur 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rcRect/>
          <a:stretch/>
        </p:blipFill>
        <p:spPr>
          <a:xfrm>
            <a:off x="384588" y="1521303"/>
            <a:ext cx="9712268" cy="2307805"/>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rcRect/>
          <a:stretch/>
        </p:blipFill>
        <p:spPr>
          <a:xfrm>
            <a:off x="2570963" y="4309511"/>
            <a:ext cx="5964578"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dirty="0"/>
              <a:t>Les géométries font clairement varier les distributions spatiales de pression. </a:t>
            </a:r>
          </a:p>
          <a:p>
            <a:pPr marL="285750" indent="-285750">
              <a:lnSpc>
                <a:spcPct val="150000"/>
              </a:lnSpc>
              <a:buFont typeface="Arial" panose="020B0604020202020204" pitchFamily="34" charset="0"/>
              <a:buChar char="•"/>
            </a:pPr>
            <a:r>
              <a:rPr lang="fr-CA" dirty="0"/>
              <a:t>Chaque géométrie semble posséder un spectre de SER différent. </a:t>
            </a:r>
          </a:p>
          <a:p>
            <a:pPr marL="285750" indent="-285750">
              <a:lnSpc>
                <a:spcPct val="150000"/>
              </a:lnSpc>
              <a:buFont typeface="Arial" panose="020B0604020202020204" pitchFamily="34" charset="0"/>
              <a:buChar char="•"/>
            </a:pPr>
            <a:r>
              <a:rPr lang="fr-CA" dirty="0"/>
              <a:t>La SER diminue avec l’augmentation de la fréquence. </a:t>
            </a:r>
          </a:p>
          <a:p>
            <a:pPr marL="285750" indent="-285750">
              <a:lnSpc>
                <a:spcPct val="150000"/>
              </a:lnSpc>
              <a:buFont typeface="Arial" panose="020B0604020202020204" pitchFamily="34" charset="0"/>
              <a:buChar char="•"/>
            </a:pPr>
            <a:r>
              <a:rPr lang="fr-CA" dirty="0"/>
              <a:t>Les bateaux rectangulaires ont une SER plus élevée.</a:t>
            </a:r>
          </a:p>
          <a:p>
            <a:pPr marL="285750" indent="-285750">
              <a:lnSpc>
                <a:spcPct val="150000"/>
              </a:lnSpc>
              <a:buFont typeface="Arial" panose="020B0604020202020204" pitchFamily="34" charset="0"/>
              <a:buChar char="•"/>
            </a:pPr>
            <a:r>
              <a:rPr lang="fr-CA" dirty="0"/>
              <a:t>Les bateaux triangulaires ont la SER la plus faible.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21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près de la réalité</a:t>
            </a:r>
          </a:p>
          <a:p>
            <a:endParaRPr lang="fr-CA" sz="600" dirty="0"/>
          </a:p>
          <a:p>
            <a:pPr marL="285750" indent="-285750">
              <a:buFont typeface="Arial" panose="020B0604020202020204" pitchFamily="34" charset="0"/>
              <a:buChar char="•"/>
            </a:pPr>
            <a:r>
              <a:rPr lang="fr-CA" dirty="0"/>
              <a:t>Optimiser le code de différentes façons : mettre des parties en parallèle, division en sous domaine, etc.</a:t>
            </a:r>
          </a:p>
          <a:p>
            <a:endParaRPr lang="fr-CA" sz="600" dirty="0"/>
          </a:p>
          <a:p>
            <a:pPr marL="285750" indent="-285750">
              <a:buFont typeface="Arial" panose="020B0604020202020204" pitchFamily="34" charset="0"/>
              <a:buChar char="•"/>
            </a:pPr>
            <a:r>
              <a:rPr lang="fr-CA" dirty="0"/>
              <a:t>Tester un espace de paramètres plus grand</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810"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3746"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273508"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a:t>
                </a:r>
                <a:r>
                  <a:rPr lang="fr-CA" dirty="0">
                    <a:latin typeface="Cambria Math" panose="02040503050406030204" pitchFamily="18" charset="0"/>
                    <a:ea typeface="Cambria Math" panose="02040503050406030204" pitchFamily="18" charset="0"/>
                  </a:rPr>
                  <a:t>(3)</a:t>
                </a:r>
              </a:p>
            </p:txBody>
          </p:sp>
        </mc:Choice>
        <mc:Fallback xmlns="">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273508" cy="423193"/>
              </a:xfrm>
              <a:prstGeom prst="rect">
                <a:avLst/>
              </a:prstGeom>
              <a:blipFill>
                <a:blip r:embed="rId4"/>
                <a:stretch>
                  <a:fillRect l="-4021" t="-18841" r="-2949" b="-1739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83904"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a:t>
                </a:r>
                <a:r>
                  <a:rPr lang="fr-CA" b="0" dirty="0">
                    <a:latin typeface="Cambria Math" panose="02040503050406030204" pitchFamily="18" charset="0"/>
                    <a:ea typeface="Cambria Math" panose="02040503050406030204" pitchFamily="18" charset="0"/>
                  </a:rPr>
                  <a:t>(4)</a:t>
                </a:r>
              </a:p>
            </p:txBody>
          </p:sp>
        </mc:Choice>
        <mc:Fallback xmlns="">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83904" cy="310598"/>
              </a:xfrm>
              <a:prstGeom prst="rect">
                <a:avLst/>
              </a:prstGeom>
              <a:blipFill>
                <a:blip r:embed="rId5"/>
                <a:stretch>
                  <a:fillRect l="-3063" t="-27451" r="-4376"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3034485"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(5)</m:t>
                      </m:r>
                    </m:oMath>
                  </m:oMathPara>
                </a14:m>
                <a:endParaRPr lang="fr-CA" dirty="0"/>
              </a:p>
            </p:txBody>
          </p:sp>
        </mc:Choice>
        <mc:Fallback xmlns="">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3034485" cy="602665"/>
              </a:xfrm>
              <a:prstGeom prst="rect">
                <a:avLst/>
              </a:prstGeom>
              <a:blipFill>
                <a:blip r:embed="rId8"/>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1" y="2348013"/>
                <a:ext cx="2799164"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1" y="2348013"/>
                <a:ext cx="2799164"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806975" y="2451278"/>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de la normale du vecteur vitesse (10)</a:t>
            </a: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274030"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274030"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020440"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il est possible d’exprimer eq.10 en fonction du gradient de la pression (11)</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844109"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844109"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450289"/>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450289"/>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807777"/>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sp>
        <p:nvSpPr>
          <p:cNvPr id="16" name="ZoneTexte 15">
            <a:extLst>
              <a:ext uri="{FF2B5EF4-FFF2-40B4-BE49-F238E27FC236}">
                <a16:creationId xmlns:a16="http://schemas.microsoft.com/office/drawing/2014/main" id="{BF3A9947-212A-4C67-AA15-352DE5F5DD32}"/>
              </a:ext>
            </a:extLst>
          </p:cNvPr>
          <p:cNvSpPr txBox="1"/>
          <p:nvPr/>
        </p:nvSpPr>
        <p:spPr>
          <a:xfrm>
            <a:off x="4339378" y="5677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193930" y="5578129"/>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193930" y="5578129"/>
                <a:ext cx="2029658" cy="567463"/>
              </a:xfrm>
              <a:prstGeom prst="rect">
                <a:avLst/>
              </a:prstGeom>
              <a:blipFill>
                <a:blip r:embed="rId3"/>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4F70FE0E-F6EE-4C25-86CC-98E703711DE2}"/>
              </a:ext>
            </a:extLst>
          </p:cNvPr>
          <p:cNvSpPr txBox="1"/>
          <p:nvPr/>
        </p:nvSpPr>
        <p:spPr>
          <a:xfrm>
            <a:off x="5633731" y="493589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537160" y="4806592"/>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537160" y="4806592"/>
                <a:ext cx="4096571" cy="627929"/>
              </a:xfrm>
              <a:prstGeom prst="rect">
                <a:avLst/>
              </a:prstGeom>
              <a:blipFill>
                <a:blip r:embed="rId4"/>
                <a:stretch>
                  <a:fillRect/>
                </a:stretch>
              </a:blipFill>
            </p:spPr>
            <p:txBody>
              <a:bodyPr/>
              <a:lstStyle/>
              <a:p>
                <a:r>
                  <a:rPr lang="fr-CA">
                    <a:noFill/>
                  </a:rPr>
                  <a:t> </a:t>
                </a:r>
              </a:p>
            </p:txBody>
          </p:sp>
        </mc:Fallback>
      </mc:AlternateContent>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5"/>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913070"/>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fig.6.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3695</TotalTime>
  <Words>2713</Words>
  <Application>Microsoft Office PowerPoint</Application>
  <PresentationFormat>Grand écran</PresentationFormat>
  <Paragraphs>260</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Jean-Michel Fortier</cp:lastModifiedBy>
  <cp:revision>121</cp:revision>
  <dcterms:created xsi:type="dcterms:W3CDTF">2020-04-07T21:22:56Z</dcterms:created>
  <dcterms:modified xsi:type="dcterms:W3CDTF">2020-04-17T16:17:38Z</dcterms:modified>
</cp:coreProperties>
</file>